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27/10/2025</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27/10/2025</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awards.humanresourcesonline.net/employee-experience-awards-th/entry-guidelines/" TargetMode="External"/><Relationship Id="rId2" Type="http://schemas.openxmlformats.org/officeDocument/2006/relationships/hyperlink" Target="https://awards.humanresourcesonline.net/employee-experience-awards-my/entry-submission/" TargetMode="External"/><Relationship Id="rId1" Type="http://schemas.openxmlformats.org/officeDocument/2006/relationships/slideLayout" Target="../slideLayouts/slideLayout2.xml"/><Relationship Id="rId5" Type="http://schemas.openxmlformats.org/officeDocument/2006/relationships/hyperlink" Target="mailto:sandrar@humanresourcesonline.net" TargetMode="External"/><Relationship Id="rId4" Type="http://schemas.openxmlformats.org/officeDocument/2006/relationships/hyperlink" Target="mailto:adrianr@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5760455" y="5877955"/>
            <a:ext cx="6624736"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Learning Points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summarise your overall entry into concise points focused on the key learning that you have taken away from your workplace transformation journey.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identify top 3 key takeaways from your transformation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some gaps in your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strengths that form the foundation of your strategy?</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future plans that you have in place to further boost this?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some elements of the strategy that you think is unique to your organisation?</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633491"/>
            <a:ext cx="11823576" cy="47140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Arial" panose="020B0604020202020204" pitchFamily="34" charset="0"/>
              <a:cs typeface="Arial" panose="020B0604020202020204" pitchFamily="34" charset="0"/>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1177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1334239967"/>
              </p:ext>
            </p:extLst>
          </p:nvPr>
        </p:nvGraphicFramePr>
        <p:xfrm>
          <a:off x="2032000" y="3610001"/>
          <a:ext cx="8128000" cy="135477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Company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you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l">
                        <a:lnSpc>
                          <a:spcPct val="115000"/>
                        </a:lnSpc>
                        <a:spcBef>
                          <a:spcPts val="1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Malaysia</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8" y="1604907"/>
            <a:ext cx="11098936"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Malysia 2026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b="1" dirty="0">
                <a:highlight>
                  <a:srgbClr val="FFFF00"/>
                </a:highlight>
                <a:latin typeface="Arial" panose="020B0604020202020204" pitchFamily="34" charset="0"/>
                <a:cs typeface="Arial" panose="020B0604020202020204" pitchFamily="34" charset="0"/>
                <a:hlinkClick r:id="rId2"/>
              </a:rPr>
              <a:t>here</a:t>
            </a:r>
            <a:r>
              <a:rPr lang="en-US" sz="1400" b="1" dirty="0">
                <a:highlight>
                  <a:srgbClr val="FFFF00"/>
                </a:highlight>
                <a:latin typeface="Arial" panose="020B0604020202020204" pitchFamily="34" charset="0"/>
                <a:cs typeface="Arial" panose="020B0604020202020204" pitchFamily="34" charset="0"/>
                <a:hlinkClick r:id="rId3"/>
              </a:rPr>
              <a:t>.</a:t>
            </a:r>
            <a:endParaRPr lang="en-US" sz="1400" b="1" dirty="0">
              <a:highlight>
                <a:srgbClr val="FFFF00"/>
              </a:highlight>
              <a:latin typeface="Arial" panose="020B0604020202020204" pitchFamily="34" charset="0"/>
              <a:cs typeface="Arial" panose="020B0604020202020204" pitchFamily="34" charset="0"/>
            </a:endParaRPr>
          </a:p>
          <a:p>
            <a:pPr marL="342900" indent="-342900">
              <a:buFont typeface="+mj-lt"/>
              <a:buAutoNum type="arabicPeriod"/>
            </a:pPr>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BC311DD-24EE-D199-E08F-02F1C7FDB0B4}"/>
              </a:ext>
            </a:extLst>
          </p:cNvPr>
          <p:cNvSpPr txBox="1"/>
          <p:nvPr/>
        </p:nvSpPr>
        <p:spPr>
          <a:xfrm>
            <a:off x="619588" y="4719843"/>
            <a:ext cx="10745098" cy="4616648"/>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br>
              <a:rPr lang="en-US" sz="1400" b="1" u="sng" dirty="0">
                <a:solidFill>
                  <a:schemeClr val="accent2">
                    <a:lumMod val="75000"/>
                  </a:schemeClr>
                </a:solidFill>
                <a:latin typeface="Arial" panose="020B0604020202020204" pitchFamily="34" charset="0"/>
                <a:cs typeface="Arial" panose="020B0604020202020204" pitchFamily="34" charset="0"/>
              </a:rPr>
            </a:br>
            <a:r>
              <a:rPr lang="en-US" sz="1400" b="1" dirty="0">
                <a:latin typeface="Arial" panose="020B0604020202020204" pitchFamily="34" charset="0"/>
                <a:ea typeface="Helvetica Neue" panose="02000503000000020004" pitchFamily="2" charset="0"/>
                <a:cs typeface="Arial" panose="020B0604020202020204" pitchFamily="34" charset="0"/>
              </a:rPr>
              <a:t>Adrian Ray</a:t>
            </a:r>
            <a:br>
              <a:rPr lang="en-SG" sz="1400" b="0" i="0" dirty="0">
                <a:solidFill>
                  <a:srgbClr val="000000"/>
                </a:solidFill>
                <a:effectLst/>
                <a:latin typeface="Arial" panose="020B0604020202020204" pitchFamily="34" charset="0"/>
                <a:cs typeface="Arial" panose="020B0604020202020204" pitchFamily="34" charset="0"/>
              </a:rPr>
            </a:br>
            <a:r>
              <a:rPr lang="en-SG" sz="1400" b="0" i="1" u="none" strike="noStrike" dirty="0">
                <a:solidFill>
                  <a:srgbClr val="000000"/>
                </a:solidFill>
                <a:effectLst/>
                <a:latin typeface="Arial" panose="020B0604020202020204" pitchFamily="34" charset="0"/>
                <a:cs typeface="Arial" panose="020B0604020202020204" pitchFamily="34" charset="0"/>
              </a:rPr>
              <a:t>Senior Regional Project Manager</a:t>
            </a:r>
            <a:r>
              <a:rPr lang="en-SG" sz="1400" b="0" i="1" dirty="0">
                <a:solidFill>
                  <a:srgbClr val="000000"/>
                </a:solidFill>
                <a:effectLst/>
                <a:latin typeface="Arial" panose="020B0604020202020204" pitchFamily="34" charset="0"/>
                <a:cs typeface="Arial" panose="020B0604020202020204" pitchFamily="34" charset="0"/>
              </a:rPr>
              <a:t> </a:t>
            </a:r>
            <a:br>
              <a:rPr lang="en-SG" sz="1400" b="0" i="1"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Tel: </a:t>
            </a:r>
            <a:r>
              <a:rPr lang="en-US" sz="1400" b="0" i="0" dirty="0">
                <a:solidFill>
                  <a:srgbClr val="000000"/>
                </a:solidFill>
                <a:effectLst/>
                <a:latin typeface="Arial" panose="020B0604020202020204" pitchFamily="34" charset="0"/>
                <a:cs typeface="Arial" panose="020B0604020202020204" pitchFamily="34" charset="0"/>
              </a:rPr>
              <a:t>+65 6692 9031 (Ext 812)</a:t>
            </a:r>
            <a:br>
              <a:rPr lang="en-SG" sz="1400" b="0" i="0"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Mobile: </a:t>
            </a:r>
            <a:r>
              <a:rPr lang="en-SG" sz="1400" b="0" i="0" dirty="0">
                <a:solidFill>
                  <a:srgbClr val="000000"/>
                </a:solidFill>
                <a:effectLst/>
                <a:latin typeface="Arial" panose="020B0604020202020204" pitchFamily="34" charset="0"/>
                <a:cs typeface="Arial" panose="020B0604020202020204" pitchFamily="34" charset="0"/>
              </a:rPr>
              <a:t>+63 9975 330 853</a:t>
            </a:r>
            <a:br>
              <a:rPr lang="en-SG" sz="1400" b="0" i="0" dirty="0">
                <a:solidFill>
                  <a:srgbClr val="000000"/>
                </a:solidFill>
                <a:effectLst/>
                <a:latin typeface="Arial" panose="020B0604020202020204" pitchFamily="34" charset="0"/>
                <a:cs typeface="Arial" panose="020B0604020202020204" pitchFamily="34" charset="0"/>
              </a:rPr>
            </a:br>
            <a:r>
              <a:rPr lang="en-SG" sz="1400" b="0" i="0" dirty="0">
                <a:solidFill>
                  <a:srgbClr val="000000"/>
                </a:solidFill>
                <a:effectLst/>
                <a:latin typeface="Arial" panose="020B0604020202020204" pitchFamily="34" charset="0"/>
                <a:cs typeface="Arial" panose="020B0604020202020204" pitchFamily="34" charset="0"/>
              </a:rPr>
              <a:t>Email: </a:t>
            </a:r>
            <a:r>
              <a:rPr lang="en-US" sz="1400" b="0" dirty="0">
                <a:latin typeface="Arial" panose="020B0604020202020204" pitchFamily="34" charset="0"/>
                <a:ea typeface="Helvetica Neue" panose="02000503000000020004" pitchFamily="2" charset="0"/>
                <a:cs typeface="Arial" panose="020B0604020202020204" pitchFamily="34" charset="0"/>
                <a:hlinkClick r:id="rId4"/>
              </a:rPr>
              <a:t>adrianr@humanresourcesonline.net</a:t>
            </a:r>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br>
              <a:rPr lang="en-SG" sz="1400" b="1" i="0" dirty="0">
                <a:solidFill>
                  <a:srgbClr val="000000"/>
                </a:solidFill>
                <a:effectLst/>
                <a:latin typeface="Arial" panose="020B0604020202020204" pitchFamily="34" charset="0"/>
                <a:cs typeface="Arial" panose="020B0604020202020204" pitchFamily="34" charset="0"/>
              </a:rPr>
            </a:br>
            <a:endParaRPr lang="en-SG" sz="1400" b="1" i="0" dirty="0">
              <a:solidFill>
                <a:srgbClr val="000000"/>
              </a:solidFill>
              <a:effectLst/>
              <a:latin typeface="Arial" panose="020B0604020202020204" pitchFamily="34" charset="0"/>
              <a:cs typeface="Arial" panose="020B0604020202020204" pitchFamily="34" charset="0"/>
            </a:endParaRPr>
          </a:p>
          <a:p>
            <a:endParaRPr lang="en-SG" sz="1400" b="1" u="sng" dirty="0">
              <a:solidFill>
                <a:srgbClr val="000000"/>
              </a:solidFill>
              <a:latin typeface="Arial" panose="020B0604020202020204" pitchFamily="34" charset="0"/>
              <a:cs typeface="Arial" panose="020B0604020202020204" pitchFamily="34" charset="0"/>
            </a:endParaRPr>
          </a:p>
          <a:p>
            <a:endParaRPr lang="en-SG" sz="1400" b="1" u="sng" dirty="0">
              <a:solidFill>
                <a:srgbClr val="000000"/>
              </a:solidFill>
              <a:latin typeface="Arial" panose="020B0604020202020204" pitchFamily="34" charset="0"/>
              <a:cs typeface="Arial" panose="020B0604020202020204" pitchFamily="34" charset="0"/>
            </a:endParaRPr>
          </a:p>
          <a:p>
            <a:br>
              <a:rPr lang="en-US" sz="1400" b="1" u="sng" dirty="0">
                <a:solidFill>
                  <a:schemeClr val="accent2">
                    <a:lumMod val="75000"/>
                  </a:schemeClr>
                </a:solidFill>
                <a:latin typeface="Arial" panose="020B0604020202020204" pitchFamily="34" charset="0"/>
                <a:cs typeface="Arial" panose="020B0604020202020204" pitchFamily="34" charset="0"/>
              </a:rPr>
            </a:br>
            <a:br>
              <a:rPr lang="en-US" sz="1400" b="1" u="sng" dirty="0">
                <a:solidFill>
                  <a:schemeClr val="accent2">
                    <a:lumMod val="75000"/>
                  </a:schemeClr>
                </a:solidFill>
                <a:latin typeface="Arial" panose="020B0604020202020204" pitchFamily="34" charset="0"/>
                <a:cs typeface="Arial" panose="020B0604020202020204" pitchFamily="34" charset="0"/>
              </a:rPr>
            </a:br>
            <a:r>
              <a:rPr lang="en-GB" sz="1400" b="1" i="0" kern="1200" dirty="0">
                <a:solidFill>
                  <a:schemeClr val="dk1"/>
                </a:solidFill>
                <a:effectLst/>
                <a:latin typeface="Arial" panose="020B0604020202020204" pitchFamily="34" charset="0"/>
                <a:ea typeface="+mn-ea"/>
                <a:cs typeface="Arial" panose="020B0604020202020204" pitchFamily="34" charset="0"/>
              </a:rPr>
              <a:t>Sandra Rones</a:t>
            </a:r>
            <a:br>
              <a:rPr lang="en-US" sz="1400" b="0" i="0" dirty="0">
                <a:solidFill>
                  <a:srgbClr val="000000"/>
                </a:solidFill>
                <a:effectLst/>
                <a:latin typeface="Arial" panose="020B0604020202020204" pitchFamily="34" charset="0"/>
                <a:cs typeface="Arial" panose="020B0604020202020204" pitchFamily="34" charset="0"/>
              </a:rPr>
            </a:br>
            <a:r>
              <a:rPr lang="en-US" sz="1400" b="0" i="1" u="none" strike="noStrike" dirty="0">
                <a:solidFill>
                  <a:srgbClr val="000000"/>
                </a:solidFill>
                <a:effectLst/>
                <a:latin typeface="Arial" panose="020B0604020202020204" pitchFamily="34" charset="0"/>
                <a:cs typeface="Arial" panose="020B0604020202020204" pitchFamily="34" charset="0"/>
              </a:rPr>
              <a:t>Regional Project Manager</a:t>
            </a:r>
            <a:r>
              <a:rPr lang="en-US" sz="1400" b="0" i="1"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Tel: </a:t>
            </a:r>
            <a:r>
              <a:rPr lang="en-US" sz="1400" b="0" i="0" dirty="0">
                <a:solidFill>
                  <a:srgbClr val="000000"/>
                </a:solidFill>
                <a:effectLst/>
                <a:latin typeface="Arial" panose="020B0604020202020204" pitchFamily="34" charset="0"/>
                <a:cs typeface="Arial" panose="020B0604020202020204" pitchFamily="34" charset="0"/>
              </a:rPr>
              <a:t>+65 6692 9031 (Ext 819)</a:t>
            </a:r>
            <a:br>
              <a:rPr lang="en-US" sz="1400" b="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Mobile: </a:t>
            </a:r>
            <a:r>
              <a:rPr lang="en-SG" sz="1400" b="0" i="0" dirty="0">
                <a:solidFill>
                  <a:srgbClr val="000000"/>
                </a:solidFill>
                <a:effectLst/>
                <a:latin typeface="Arial" panose="020B0604020202020204" pitchFamily="34" charset="0"/>
                <a:cs typeface="Arial" panose="020B0604020202020204" pitchFamily="34" charset="0"/>
              </a:rPr>
              <a:t>+63 9322 917 178</a:t>
            </a:r>
            <a:br>
              <a:rPr lang="en-US" sz="1400" b="0" i="0" dirty="0">
                <a:solidFill>
                  <a:srgbClr val="000000"/>
                </a:solidFill>
                <a:effectLst/>
                <a:latin typeface="Arial" panose="020B0604020202020204" pitchFamily="34" charset="0"/>
                <a:cs typeface="Arial" panose="020B0604020202020204" pitchFamily="34" charset="0"/>
              </a:rPr>
            </a:br>
            <a:r>
              <a:rPr lang="en-US" sz="1400" b="0" i="0" dirty="0">
                <a:solidFill>
                  <a:srgbClr val="000000"/>
                </a:solidFill>
                <a:effectLst/>
                <a:latin typeface="Arial" panose="020B0604020202020204" pitchFamily="34" charset="0"/>
                <a:cs typeface="Arial" panose="020B0604020202020204" pitchFamily="34" charset="0"/>
              </a:rPr>
              <a:t>Email: </a:t>
            </a:r>
            <a:r>
              <a:rPr lang="en-SG" sz="1400" b="0" i="0" dirty="0">
                <a:solidFill>
                  <a:srgbClr val="000000"/>
                </a:solidFill>
                <a:effectLst/>
                <a:latin typeface="Arial" panose="020B0604020202020204" pitchFamily="34" charset="0"/>
                <a:cs typeface="Arial" panose="020B0604020202020204" pitchFamily="34" charset="0"/>
                <a:hlinkClick r:id="rId5"/>
              </a:rPr>
              <a:t>sandrar@humanresourcesonline.net</a:t>
            </a:r>
            <a:r>
              <a:rPr lang="en-US" sz="1400" b="0" i="0" dirty="0">
                <a:solidFill>
                  <a:srgbClr val="000000"/>
                </a:solidFill>
                <a:effectLst/>
                <a:latin typeface="Arial" panose="020B0604020202020204" pitchFamily="34" charset="0"/>
                <a:cs typeface="Arial" panose="020B0604020202020204" pitchFamily="34" charset="0"/>
              </a:rPr>
              <a:t> </a:t>
            </a:r>
          </a:p>
          <a:p>
            <a:endParaRPr lang="en-US" sz="1400" u="none" strike="noStrike" dirty="0">
              <a:solidFill>
                <a:srgbClr val="000000"/>
              </a:solidFill>
              <a:latin typeface="Arial" panose="020B0604020202020204" pitchFamily="34" charset="0"/>
              <a:cs typeface="Arial" panose="020B0604020202020204" pitchFamily="34" charset="0"/>
            </a:endParaRPr>
          </a:p>
          <a:p>
            <a:br>
              <a:rPr lang="en-US" sz="1400" b="0" i="0" dirty="0">
                <a:solidFill>
                  <a:srgbClr val="000000"/>
                </a:solidFill>
                <a:effectLst/>
                <a:latin typeface="Arial" panose="020B0604020202020204" pitchFamily="34" charset="0"/>
                <a:cs typeface="Arial" panose="020B0604020202020204" pitchFamily="34" charset="0"/>
              </a:rPr>
            </a:br>
            <a:endParaRPr lang="en-US" sz="1400" b="0" i="0" dirty="0">
              <a:solidFill>
                <a:srgbClr val="000000"/>
              </a:solidFill>
              <a:effectLst/>
              <a:latin typeface="Arial" panose="020B0604020202020204" pitchFamily="34" charset="0"/>
              <a:cs typeface="Arial" panose="020B0604020202020204" pitchFamily="34" charset="0"/>
            </a:endParaRPr>
          </a:p>
          <a:p>
            <a:pPr algn="l" rtl="0" fontAlgn="base"/>
            <a:r>
              <a:rPr lang="en-US" sz="1400" b="0" i="0" dirty="0">
                <a:solidFill>
                  <a:srgbClr val="000000"/>
                </a:solidFill>
                <a:effectLst/>
                <a:highlight>
                  <a:srgbClr val="FFFFFF"/>
                </a:highlight>
                <a:latin typeface="Arial" panose="020B0604020202020204" pitchFamily="34" charset="0"/>
                <a:cs typeface="Arial" panose="020B0604020202020204" pitchFamily="34" charset="0"/>
              </a:rPr>
              <a:t> </a:t>
            </a:r>
          </a:p>
          <a:p>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1559"/>
            <a:ext cx="11889600" cy="483597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1: Business Challenge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key business challenges that you were faced with the past year.</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Provide the context of your industry and include the brief background / overview of your company.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information that demonstrates the implications of the business challenges faced.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your initial plan / business opportunities you were looking to pursue?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the challenge(s) pivoted your vision, goal and mission of your HR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company’s overall direction? What kind of buy-in and support did you get from your top management and line-of-business managers to overcome the challenge?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innovative and / or new ideas proposed when brainstorming solutions to tackle the challenge(s)?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is the expected business ROI </a:t>
            </a:r>
            <a:r>
              <a:rPr lang="en-AU" sz="1000" dirty="0">
                <a:effectLst/>
                <a:latin typeface="Arial" panose="020B0604020202020204" pitchFamily="34" charset="0"/>
                <a:ea typeface="SimSun" panose="02010600030101010101" pitchFamily="2" charset="-122"/>
              </a:rPr>
              <a:t>from the proposed changes?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a:t>
            </a:r>
            <a:r>
              <a:rPr lang="en-AU" sz="1000" i="1" dirty="0">
                <a:latin typeface="Arial" panose="020B0604020202020204" pitchFamily="34" charset="0"/>
                <a:ea typeface="SimSun" panose="02010600030101010101" pitchFamily="2" charset="-122"/>
              </a:rPr>
              <a:t> </a:t>
            </a:r>
            <a:r>
              <a:rPr lang="en-AU" sz="1000" i="1" dirty="0">
                <a:effectLst/>
                <a:latin typeface="Arial" panose="020B0604020202020204" pitchFamily="34" charset="0"/>
                <a:ea typeface="SimSun" panose="02010600030101010101" pitchFamily="2" charset="-122"/>
              </a:rPr>
              <a:t>senior management / 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Strategy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strategies that you have implemented to transform your business.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did you do to transform your business?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Outline the milestones in your strategy highlighting what worked and what didn’t work. How did you solve the issues that cropped up along the way when you were executing your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was your strategy communicated to all stakeholders? What were some of the channels you used?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Who were your key stakeholders? How did you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information that demonstrates the acceptance rate of the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the key objectives of your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of the USP’s of your transformation strategy? How does this align with your organisational goals?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has affected your organisation.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the primary and secondary results of your strategy? How did your plan affect your organisational culture and goals?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and commercial benefits did your transformation strategy deliver?</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your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did you track the ROI of your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00" i="1"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2525</TotalTime>
  <Words>1413</Words>
  <Application>Microsoft Office PowerPoint</Application>
  <PresentationFormat>Widescreen</PresentationFormat>
  <Paragraphs>365</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Helvetica CE 55 Roman</vt: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46</cp:revision>
  <dcterms:created xsi:type="dcterms:W3CDTF">2023-03-16T08:53:29Z</dcterms:created>
  <dcterms:modified xsi:type="dcterms:W3CDTF">2025-10-27T07:25:55Z</dcterms:modified>
</cp:coreProperties>
</file>